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312" r:id="rId3"/>
    <p:sldId id="284" r:id="rId4"/>
    <p:sldId id="304" r:id="rId5"/>
    <p:sldId id="285" r:id="rId6"/>
    <p:sldId id="286" r:id="rId7"/>
    <p:sldId id="287" r:id="rId8"/>
    <p:sldId id="305" r:id="rId9"/>
    <p:sldId id="306" r:id="rId10"/>
    <p:sldId id="307" r:id="rId11"/>
    <p:sldId id="308" r:id="rId12"/>
    <p:sldId id="309" r:id="rId13"/>
    <p:sldId id="311" r:id="rId14"/>
    <p:sldId id="313" r:id="rId15"/>
    <p:sldId id="288" r:id="rId16"/>
    <p:sldId id="289" r:id="rId17"/>
  </p:sldIdLst>
  <p:sldSz cx="12192000" cy="6858000"/>
  <p:notesSz cx="7053263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66"/>
    <a:srgbClr val="97151D"/>
    <a:srgbClr val="104170"/>
    <a:srgbClr val="FF9900"/>
    <a:srgbClr val="FFFF66"/>
    <a:srgbClr val="0066FF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56414" cy="467071"/>
          </a:xfrm>
          <a:prstGeom prst="rect">
            <a:avLst/>
          </a:prstGeom>
        </p:spPr>
        <p:txBody>
          <a:bodyPr vert="horz" lIns="93491" tIns="46746" rIns="93491" bIns="46746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217" y="1"/>
            <a:ext cx="3056414" cy="467071"/>
          </a:xfrm>
          <a:prstGeom prst="rect">
            <a:avLst/>
          </a:prstGeom>
        </p:spPr>
        <p:txBody>
          <a:bodyPr vert="horz" lIns="93491" tIns="46746" rIns="93491" bIns="46746" rtlCol="0"/>
          <a:lstStyle>
            <a:lvl1pPr algn="r">
              <a:defRPr sz="1300"/>
            </a:lvl1pPr>
          </a:lstStyle>
          <a:p>
            <a:fld id="{F683138F-877C-4459-8F37-838E087761A4}" type="datetimeFigureOut">
              <a:rPr lang="en-US" smtClean="0"/>
              <a:t>3/10/2022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63638"/>
            <a:ext cx="5583237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491" tIns="46746" rIns="93491" bIns="4674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5327" y="4480004"/>
            <a:ext cx="5642610" cy="3665459"/>
          </a:xfrm>
          <a:prstGeom prst="rect">
            <a:avLst/>
          </a:prstGeom>
        </p:spPr>
        <p:txBody>
          <a:bodyPr vert="horz" lIns="93491" tIns="46746" rIns="93491" bIns="467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56414" cy="467070"/>
          </a:xfrm>
          <a:prstGeom prst="rect">
            <a:avLst/>
          </a:prstGeom>
        </p:spPr>
        <p:txBody>
          <a:bodyPr vert="horz" lIns="93491" tIns="46746" rIns="93491" bIns="46746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217" y="8842030"/>
            <a:ext cx="3056414" cy="467070"/>
          </a:xfrm>
          <a:prstGeom prst="rect">
            <a:avLst/>
          </a:prstGeom>
        </p:spPr>
        <p:txBody>
          <a:bodyPr vert="horz" lIns="93491" tIns="46746" rIns="93491" bIns="46746" rtlCol="0" anchor="b"/>
          <a:lstStyle>
            <a:lvl1pPr algn="r">
              <a:defRPr sz="1300"/>
            </a:lvl1pPr>
          </a:lstStyle>
          <a:p>
            <a:fld id="{8E2709C5-2B3A-4855-9104-B918C21D4B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39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7CB1D-A2FC-4CCA-A293-4A4F40846F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F01221-9A97-4991-AC7B-C5D642A27F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E2AC2D-3FFF-4451-A8BE-8C4977CE7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96295-A47C-416A-A63B-F4985F73DF93}" type="datetimeFigureOut">
              <a:rPr lang="en-US" smtClean="0"/>
              <a:t>3/10/2022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0E494B-40FB-47EF-860D-650BAE24A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F1FAB3-33BB-4723-B249-8A7F69B6C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F664B-7C22-44F9-9D87-AD5A2106D5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687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1211B-544C-4DB8-9A69-762E0461F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B2848F-3ED4-4884-8393-60085EC23A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753E6F-D9FE-4415-8A34-52DCC2F62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96295-A47C-416A-A63B-F4985F73DF93}" type="datetimeFigureOut">
              <a:rPr lang="en-US" smtClean="0"/>
              <a:t>3/10/2022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EE9DC-316C-4FEB-BF50-92F525E76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4DE71-6899-4B02-BD44-89AF0A952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F664B-7C22-44F9-9D87-AD5A2106D5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87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0E9886-CBA3-471A-93E9-837ED48382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532330-38D7-4323-89FC-D949993D09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AE50A0-7589-4CDB-88F7-7BB098357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96295-A47C-416A-A63B-F4985F73DF93}" type="datetimeFigureOut">
              <a:rPr lang="en-US" smtClean="0"/>
              <a:t>3/10/2022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B7B2E4-A2FC-4A51-A3AC-8A7E74C1E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2FBEFF-EB34-451D-884C-61DE6FC34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F664B-7C22-44F9-9D87-AD5A2106D5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379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E3C23-EE5C-4EDD-ABB7-B46749C68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3A637-E05D-4049-B436-43DBF607AC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C5D776-8E9A-4584-B176-E09E55B98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96295-A47C-416A-A63B-F4985F73DF93}" type="datetimeFigureOut">
              <a:rPr lang="en-US" smtClean="0"/>
              <a:t>3/10/2022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934D38-C951-400E-911E-050DF594B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A9A600-9839-43D2-A423-6A94FAC47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F664B-7C22-44F9-9D87-AD5A2106D5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46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C355C-F709-4771-B22F-A533013B4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7DA375-5D16-4522-99E4-3A72DBA7C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1D0561-1005-4CA1-8E5B-C5F98CE0F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96295-A47C-416A-A63B-F4985F73DF93}" type="datetimeFigureOut">
              <a:rPr lang="en-US" smtClean="0"/>
              <a:t>3/10/2022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E70856-5B20-44CB-BB3E-2875162ED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FDBEF-2EA8-4077-A491-57FFD847A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F664B-7C22-44F9-9D87-AD5A2106D5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502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5B5AE-4018-4704-956D-D20695327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8E6B0D-4EA6-4208-A949-ABA33CA870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D374B7-E872-420A-86A4-CCD372C42A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354C69-0FC2-4E37-9A88-572890A0C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96295-A47C-416A-A63B-F4985F73DF93}" type="datetimeFigureOut">
              <a:rPr lang="en-US" smtClean="0"/>
              <a:t>3/10/2022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094172-96F7-40F7-8383-84D9C8BF4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D45DE8-5B1E-4820-96F3-2AD77B5DC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F664B-7C22-44F9-9D87-AD5A2106D5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488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12E5B-5E09-4623-B464-81A61999C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01C038-6BB1-48AE-9FE6-ED535CCE9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03E6B7-CC6D-4F01-8C8E-1B2690D80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6C0A3D-F5A7-4917-A5CC-2C02EA828C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83CF9D-60EC-4432-9971-15754A5D48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F07E56-8232-4F33-967E-3DF638D74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96295-A47C-416A-A63B-F4985F73DF93}" type="datetimeFigureOut">
              <a:rPr lang="en-US" smtClean="0"/>
              <a:t>3/10/2022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F93727-99F0-415B-903D-9F1E60F3B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EDD42C-B87F-49AC-BC36-BFFB69B84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F664B-7C22-44F9-9D87-AD5A2106D5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486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8DCFC-24F8-46E7-9825-038B204A7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FE91F6-127C-42B6-949A-DF381E45A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96295-A47C-416A-A63B-F4985F73DF93}" type="datetimeFigureOut">
              <a:rPr lang="en-US" smtClean="0"/>
              <a:t>3/10/2022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6DF65A-0C34-4D6A-B7C8-AA3F29155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800660-0318-42C5-8A86-2052D9402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F664B-7C22-44F9-9D87-AD5A2106D5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534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F42485-213A-4FF4-834D-9B79A24C4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96295-A47C-416A-A63B-F4985F73DF93}" type="datetimeFigureOut">
              <a:rPr lang="en-US" smtClean="0"/>
              <a:t>3/10/2022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E0BD05-747B-4D8D-8596-695398F33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8B4E3-BAF1-440A-A134-94B24D745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F664B-7C22-44F9-9D87-AD5A2106D5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364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1AAC7-6824-48B6-82DF-5D36E986B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1BB77-8B9F-422B-AE6B-06C81AE71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48F658-7E5C-4EC3-AD12-09F3BB3F3A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3F6CFD-084D-4537-84B4-E069FCFD9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96295-A47C-416A-A63B-F4985F73DF93}" type="datetimeFigureOut">
              <a:rPr lang="en-US" smtClean="0"/>
              <a:t>3/10/2022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B0A8C6-4548-4088-9C0D-2C6F65D64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98720F-3C6F-4091-A168-34B808761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F664B-7C22-44F9-9D87-AD5A2106D5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225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340C0-FD77-4080-A842-6152C7EC0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15047E-604D-4650-90A8-6450EAD0E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7CC433-CCB5-4C8F-B517-2CB6B62928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CAE978-8AA3-4463-8FF6-D6E238A31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96295-A47C-416A-A63B-F4985F73DF93}" type="datetimeFigureOut">
              <a:rPr lang="en-US" smtClean="0"/>
              <a:t>3/10/2022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6205EE-5637-4B0D-827C-DEF4F9A31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88F891-A6A7-419E-8239-46927126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F664B-7C22-44F9-9D87-AD5A2106D5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412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D0B04B-C2FC-4406-9E1B-345F6D206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6A7852-01B5-493C-B316-97E6E7C027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083689-38D5-4016-9513-1BA9220D2F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496295-A47C-416A-A63B-F4985F73DF93}" type="datetimeFigureOut">
              <a:rPr lang="en-US" smtClean="0"/>
              <a:t>3/10/2022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995A1D-AC95-433B-B49C-34F2E8C321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AA592D-3BF9-4930-9549-270F7EEAB5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F664B-7C22-44F9-9D87-AD5A2106D5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63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container, soup&#10;&#10;Description automatically generated">
            <a:extLst>
              <a:ext uri="{FF2B5EF4-FFF2-40B4-BE49-F238E27FC236}">
                <a16:creationId xmlns:a16="http://schemas.microsoft.com/office/drawing/2014/main" id="{C5C28253-AA9A-482D-9910-EE02C3516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921" y="1697664"/>
            <a:ext cx="2597285" cy="32368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A38BBD-D061-4A86-80D9-84B24F2CA5DC}"/>
              </a:ext>
            </a:extLst>
          </p:cNvPr>
          <p:cNvSpPr txBox="1"/>
          <p:nvPr/>
        </p:nvSpPr>
        <p:spPr>
          <a:xfrm>
            <a:off x="2815627" y="617153"/>
            <a:ext cx="6560746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/>
              <a:t>Proposed </a:t>
            </a:r>
          </a:p>
          <a:p>
            <a:pPr algn="ctr"/>
            <a:r>
              <a:rPr lang="en-US" sz="4800" dirty="0"/>
              <a:t>Aberdeen Activity Center </a:t>
            </a:r>
          </a:p>
          <a:p>
            <a:pPr algn="ctr"/>
            <a:r>
              <a:rPr lang="en-US" sz="4800" dirty="0"/>
              <a:t>Community Meeting</a:t>
            </a:r>
          </a:p>
          <a:p>
            <a:pPr algn="ctr"/>
            <a:endParaRPr lang="en-US" sz="2800" dirty="0"/>
          </a:p>
          <a:p>
            <a:pPr algn="ctr"/>
            <a:r>
              <a:rPr lang="en-US" sz="3200" dirty="0"/>
              <a:t>March 10,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0DCF43-B6CA-45D9-A296-7ECEDBC614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20" y="5723763"/>
            <a:ext cx="3566160" cy="434303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C5AD5AF-12BE-4A30-97CF-007A64843F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546" y="1979494"/>
            <a:ext cx="2784534" cy="278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55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7780584-DDD8-4AB5-9898-A75F32C05BA1}"/>
              </a:ext>
            </a:extLst>
          </p:cNvPr>
          <p:cNvCxnSpPr>
            <a:cxnSpLocks/>
          </p:cNvCxnSpPr>
          <p:nvPr/>
        </p:nvCxnSpPr>
        <p:spPr>
          <a:xfrm>
            <a:off x="0" y="6443415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btitle 2">
            <a:extLst>
              <a:ext uri="{FF2B5EF4-FFF2-40B4-BE49-F238E27FC236}">
                <a16:creationId xmlns:a16="http://schemas.microsoft.com/office/drawing/2014/main" id="{DD05664D-3A36-42D9-8FA0-6A796F457368}"/>
              </a:ext>
            </a:extLst>
          </p:cNvPr>
          <p:cNvSpPr txBox="1">
            <a:spLocks/>
          </p:cNvSpPr>
          <p:nvPr/>
        </p:nvSpPr>
        <p:spPr>
          <a:xfrm>
            <a:off x="457200" y="6552988"/>
            <a:ext cx="2593731" cy="2086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Community Meeting March 10, 2022</a:t>
            </a:r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C01BA496-A4F8-4698-BFB6-C01E72E028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54" b="10456"/>
          <a:stretch/>
        </p:blipFill>
        <p:spPr>
          <a:xfrm>
            <a:off x="10621892" y="6553712"/>
            <a:ext cx="1405053" cy="19351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B54FBFCE-2469-4519-9AF2-6DC2BF199EF4}"/>
              </a:ext>
            </a:extLst>
          </p:cNvPr>
          <p:cNvGrpSpPr/>
          <p:nvPr/>
        </p:nvGrpSpPr>
        <p:grpSpPr>
          <a:xfrm>
            <a:off x="0" y="1"/>
            <a:ext cx="12192000" cy="914400"/>
            <a:chOff x="0" y="1"/>
            <a:chExt cx="12192000" cy="143078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C37FF5A-AE5B-40AC-9BAF-89992263B970}"/>
                </a:ext>
              </a:extLst>
            </p:cNvPr>
            <p:cNvGrpSpPr/>
            <p:nvPr/>
          </p:nvGrpSpPr>
          <p:grpSpPr>
            <a:xfrm>
              <a:off x="0" y="1"/>
              <a:ext cx="12192000" cy="1430783"/>
              <a:chOff x="0" y="1"/>
              <a:chExt cx="12192000" cy="1430783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645B18B-2A26-4E81-B2BD-AB20180021C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429304"/>
              </a:xfrm>
              <a:prstGeom prst="rect">
                <a:avLst/>
              </a:prstGeom>
              <a:solidFill>
                <a:srgbClr val="1041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BDC9B3AF-2FA0-4DC3-B1F0-CEEEB99872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1430784"/>
                <a:ext cx="12192000" cy="0"/>
              </a:xfrm>
              <a:prstGeom prst="line">
                <a:avLst/>
              </a:prstGeom>
              <a:ln w="76200">
                <a:solidFill>
                  <a:srgbClr val="97151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Subtitle 2">
              <a:extLst>
                <a:ext uri="{FF2B5EF4-FFF2-40B4-BE49-F238E27FC236}">
                  <a16:creationId xmlns:a16="http://schemas.microsoft.com/office/drawing/2014/main" id="{54820839-1DFA-46D2-B2A2-1DBDACA4ED55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286156"/>
              <a:ext cx="9144000" cy="59036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4000" dirty="0">
                  <a:solidFill>
                    <a:schemeClr val="bg1"/>
                  </a:solidFill>
                </a:rPr>
                <a:t>Site Evaluation </a:t>
              </a:r>
              <a:r>
                <a:rPr lang="en-US" sz="1800" dirty="0">
                  <a:solidFill>
                    <a:schemeClr val="bg1"/>
                  </a:solidFill>
                </a:rPr>
                <a:t>Based on previous preliminary evaluation by GTA</a:t>
              </a:r>
            </a:p>
            <a:p>
              <a:pPr marL="0" indent="0">
                <a:buNone/>
              </a:pPr>
              <a:endParaRPr lang="en-US" sz="4000" dirty="0">
                <a:solidFill>
                  <a:schemeClr val="bg1"/>
                </a:solidFill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4B7466F-62D4-44A9-B34C-9C8CF5119306}"/>
              </a:ext>
            </a:extLst>
          </p:cNvPr>
          <p:cNvSpPr txBox="1"/>
          <p:nvPr/>
        </p:nvSpPr>
        <p:spPr>
          <a:xfrm>
            <a:off x="5671226" y="1335024"/>
            <a:ext cx="606357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Environmental - Wetlands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3 Non-Tidal Wetlands Identified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1 Isolated Non-Tidal Wetlands Identified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2 Possible Non-Tidal Wetlands Identified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C71EF7-F1C6-4A91-91D9-64CA699BAF7F}"/>
              </a:ext>
            </a:extLst>
          </p:cNvPr>
          <p:cNvSpPr txBox="1"/>
          <p:nvPr/>
        </p:nvSpPr>
        <p:spPr>
          <a:xfrm>
            <a:off x="6621699" y="5981699"/>
            <a:ext cx="5570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Standing Water on Grade – Looking West</a:t>
            </a:r>
          </a:p>
        </p:txBody>
      </p:sp>
      <p:pic>
        <p:nvPicPr>
          <p:cNvPr id="10" name="Picture 9" descr="A picture containing outdoor, ground, grass, field&#10;&#10;Description automatically generated">
            <a:extLst>
              <a:ext uri="{FF2B5EF4-FFF2-40B4-BE49-F238E27FC236}">
                <a16:creationId xmlns:a16="http://schemas.microsoft.com/office/drawing/2014/main" id="{C581FA4A-B9FC-41C4-997A-3FDBD230A4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447" y="3128530"/>
            <a:ext cx="3814024" cy="2860518"/>
          </a:xfrm>
          <a:prstGeom prst="rect">
            <a:avLst/>
          </a:prstGeom>
        </p:spPr>
      </p:pic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E64949CD-39F5-4B90-AD73-417138E568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05840"/>
            <a:ext cx="3697292" cy="5486400"/>
          </a:xfrm>
          <a:prstGeom prst="rect">
            <a:avLst/>
          </a:prstGeom>
        </p:spPr>
      </p:pic>
      <p:sp>
        <p:nvSpPr>
          <p:cNvPr id="9" name="Star: 5 Points 8">
            <a:extLst>
              <a:ext uri="{FF2B5EF4-FFF2-40B4-BE49-F238E27FC236}">
                <a16:creationId xmlns:a16="http://schemas.microsoft.com/office/drawing/2014/main" id="{678CF2CD-9ACC-4B9A-8690-D2CE90E19BC0}"/>
              </a:ext>
            </a:extLst>
          </p:cNvPr>
          <p:cNvSpPr/>
          <p:nvPr/>
        </p:nvSpPr>
        <p:spPr>
          <a:xfrm>
            <a:off x="1714529" y="5053521"/>
            <a:ext cx="323474" cy="30641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9853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7780584-DDD8-4AB5-9898-A75F32C05BA1}"/>
              </a:ext>
            </a:extLst>
          </p:cNvPr>
          <p:cNvCxnSpPr>
            <a:cxnSpLocks/>
          </p:cNvCxnSpPr>
          <p:nvPr/>
        </p:nvCxnSpPr>
        <p:spPr>
          <a:xfrm>
            <a:off x="0" y="6443415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btitle 2">
            <a:extLst>
              <a:ext uri="{FF2B5EF4-FFF2-40B4-BE49-F238E27FC236}">
                <a16:creationId xmlns:a16="http://schemas.microsoft.com/office/drawing/2014/main" id="{DD05664D-3A36-42D9-8FA0-6A796F457368}"/>
              </a:ext>
            </a:extLst>
          </p:cNvPr>
          <p:cNvSpPr txBox="1">
            <a:spLocks/>
          </p:cNvSpPr>
          <p:nvPr/>
        </p:nvSpPr>
        <p:spPr>
          <a:xfrm>
            <a:off x="457200" y="6552988"/>
            <a:ext cx="2593731" cy="2086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Community Meeting March 10, 2022</a:t>
            </a:r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C01BA496-A4F8-4698-BFB6-C01E72E028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54" b="10456"/>
          <a:stretch/>
        </p:blipFill>
        <p:spPr>
          <a:xfrm>
            <a:off x="10621892" y="6553712"/>
            <a:ext cx="1405053" cy="19351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B54FBFCE-2469-4519-9AF2-6DC2BF199EF4}"/>
              </a:ext>
            </a:extLst>
          </p:cNvPr>
          <p:cNvGrpSpPr/>
          <p:nvPr/>
        </p:nvGrpSpPr>
        <p:grpSpPr>
          <a:xfrm>
            <a:off x="0" y="1"/>
            <a:ext cx="12192000" cy="914400"/>
            <a:chOff x="0" y="1"/>
            <a:chExt cx="12192000" cy="143078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C37FF5A-AE5B-40AC-9BAF-89992263B970}"/>
                </a:ext>
              </a:extLst>
            </p:cNvPr>
            <p:cNvGrpSpPr/>
            <p:nvPr/>
          </p:nvGrpSpPr>
          <p:grpSpPr>
            <a:xfrm>
              <a:off x="0" y="1"/>
              <a:ext cx="12192000" cy="1430783"/>
              <a:chOff x="0" y="1"/>
              <a:chExt cx="12192000" cy="1430783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645B18B-2A26-4E81-B2BD-AB20180021C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429304"/>
              </a:xfrm>
              <a:prstGeom prst="rect">
                <a:avLst/>
              </a:prstGeom>
              <a:solidFill>
                <a:srgbClr val="1041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BDC9B3AF-2FA0-4DC3-B1F0-CEEEB99872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1430784"/>
                <a:ext cx="12192000" cy="0"/>
              </a:xfrm>
              <a:prstGeom prst="line">
                <a:avLst/>
              </a:prstGeom>
              <a:ln w="76200">
                <a:solidFill>
                  <a:srgbClr val="97151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Subtitle 2">
              <a:extLst>
                <a:ext uri="{FF2B5EF4-FFF2-40B4-BE49-F238E27FC236}">
                  <a16:creationId xmlns:a16="http://schemas.microsoft.com/office/drawing/2014/main" id="{54820839-1DFA-46D2-B2A2-1DBDACA4ED55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286156"/>
              <a:ext cx="9144000" cy="59036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4000" dirty="0">
                  <a:solidFill>
                    <a:schemeClr val="bg1"/>
                  </a:solidFill>
                </a:rPr>
                <a:t>Site Evaluation </a:t>
              </a:r>
              <a:r>
                <a:rPr lang="en-US" sz="1800" dirty="0">
                  <a:solidFill>
                    <a:schemeClr val="bg1"/>
                  </a:solidFill>
                </a:rPr>
                <a:t>Based on previous preliminary evaluation by GTA</a:t>
              </a:r>
              <a:endParaRPr lang="en-US" sz="4000" dirty="0">
                <a:solidFill>
                  <a:schemeClr val="bg1"/>
                </a:solidFill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4B7466F-62D4-44A9-B34C-9C8CF5119306}"/>
              </a:ext>
            </a:extLst>
          </p:cNvPr>
          <p:cNvSpPr txBox="1"/>
          <p:nvPr/>
        </p:nvSpPr>
        <p:spPr>
          <a:xfrm>
            <a:off x="5671226" y="1335024"/>
            <a:ext cx="60635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Right-Of-Way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1 - 15 Foot R.O.W. for Water 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1 - 15 Foot Utility Easement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5B4460C1-0DD0-4685-9052-8472AC499A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05840"/>
            <a:ext cx="3697292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1675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7780584-DDD8-4AB5-9898-A75F32C05BA1}"/>
              </a:ext>
            </a:extLst>
          </p:cNvPr>
          <p:cNvCxnSpPr>
            <a:cxnSpLocks/>
          </p:cNvCxnSpPr>
          <p:nvPr/>
        </p:nvCxnSpPr>
        <p:spPr>
          <a:xfrm>
            <a:off x="0" y="6443415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btitle 2">
            <a:extLst>
              <a:ext uri="{FF2B5EF4-FFF2-40B4-BE49-F238E27FC236}">
                <a16:creationId xmlns:a16="http://schemas.microsoft.com/office/drawing/2014/main" id="{DD05664D-3A36-42D9-8FA0-6A796F457368}"/>
              </a:ext>
            </a:extLst>
          </p:cNvPr>
          <p:cNvSpPr txBox="1">
            <a:spLocks/>
          </p:cNvSpPr>
          <p:nvPr/>
        </p:nvSpPr>
        <p:spPr>
          <a:xfrm>
            <a:off x="457200" y="6552988"/>
            <a:ext cx="2593731" cy="2086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Community Meeting March 10, 2022</a:t>
            </a:r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C01BA496-A4F8-4698-BFB6-C01E72E028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54" b="10456"/>
          <a:stretch/>
        </p:blipFill>
        <p:spPr>
          <a:xfrm>
            <a:off x="10621892" y="6553712"/>
            <a:ext cx="1405053" cy="19351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B54FBFCE-2469-4519-9AF2-6DC2BF199EF4}"/>
              </a:ext>
            </a:extLst>
          </p:cNvPr>
          <p:cNvGrpSpPr/>
          <p:nvPr/>
        </p:nvGrpSpPr>
        <p:grpSpPr>
          <a:xfrm>
            <a:off x="0" y="1"/>
            <a:ext cx="12192000" cy="914400"/>
            <a:chOff x="0" y="1"/>
            <a:chExt cx="12192000" cy="143078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C37FF5A-AE5B-40AC-9BAF-89992263B970}"/>
                </a:ext>
              </a:extLst>
            </p:cNvPr>
            <p:cNvGrpSpPr/>
            <p:nvPr/>
          </p:nvGrpSpPr>
          <p:grpSpPr>
            <a:xfrm>
              <a:off x="0" y="1"/>
              <a:ext cx="12192000" cy="1430783"/>
              <a:chOff x="0" y="1"/>
              <a:chExt cx="12192000" cy="1430783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645B18B-2A26-4E81-B2BD-AB20180021C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429304"/>
              </a:xfrm>
              <a:prstGeom prst="rect">
                <a:avLst/>
              </a:prstGeom>
              <a:solidFill>
                <a:srgbClr val="1041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BDC9B3AF-2FA0-4DC3-B1F0-CEEEB99872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1430784"/>
                <a:ext cx="12192000" cy="0"/>
              </a:xfrm>
              <a:prstGeom prst="line">
                <a:avLst/>
              </a:prstGeom>
              <a:ln w="76200">
                <a:solidFill>
                  <a:srgbClr val="97151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Subtitle 2">
              <a:extLst>
                <a:ext uri="{FF2B5EF4-FFF2-40B4-BE49-F238E27FC236}">
                  <a16:creationId xmlns:a16="http://schemas.microsoft.com/office/drawing/2014/main" id="{54820839-1DFA-46D2-B2A2-1DBDACA4ED55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286156"/>
              <a:ext cx="9144000" cy="59036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4000" dirty="0">
                  <a:solidFill>
                    <a:schemeClr val="bg1"/>
                  </a:solidFill>
                </a:rPr>
                <a:t>Site Evaluation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4B7466F-62D4-44A9-B34C-9C8CF5119306}"/>
              </a:ext>
            </a:extLst>
          </p:cNvPr>
          <p:cNvSpPr txBox="1"/>
          <p:nvPr/>
        </p:nvSpPr>
        <p:spPr>
          <a:xfrm>
            <a:off x="5671226" y="1338107"/>
            <a:ext cx="606357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SHA Access Permit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Acceleration/Deceleration Lanes Required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Is Existing Shoulder Construction Adequate?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Will Existing Utility Poles Need to be Relocated?</a:t>
            </a:r>
          </a:p>
        </p:txBody>
      </p:sp>
      <p:pic>
        <p:nvPicPr>
          <p:cNvPr id="11" name="Picture 10" descr="A picture containing text, sky, outdoor, road&#10;&#10;Description automatically generated">
            <a:extLst>
              <a:ext uri="{FF2B5EF4-FFF2-40B4-BE49-F238E27FC236}">
                <a16:creationId xmlns:a16="http://schemas.microsoft.com/office/drawing/2014/main" id="{574E65CD-4E16-4D46-A426-E05079376B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234" y="3895710"/>
            <a:ext cx="4143983" cy="212305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44AE58F-F5F3-41CB-B340-5F6952F8C85C}"/>
              </a:ext>
            </a:extLst>
          </p:cNvPr>
          <p:cNvSpPr txBox="1"/>
          <p:nvPr/>
        </p:nvSpPr>
        <p:spPr>
          <a:xfrm>
            <a:off x="5885234" y="6018764"/>
            <a:ext cx="4143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Panoramic view Looking South</a:t>
            </a:r>
          </a:p>
        </p:txBody>
      </p:sp>
      <p:sp>
        <p:nvSpPr>
          <p:cNvPr id="19" name="Star: 5 Points 18">
            <a:extLst>
              <a:ext uri="{FF2B5EF4-FFF2-40B4-BE49-F238E27FC236}">
                <a16:creationId xmlns:a16="http://schemas.microsoft.com/office/drawing/2014/main" id="{8A1E27D4-744D-43E0-B9E8-ED0B1631F648}"/>
              </a:ext>
            </a:extLst>
          </p:cNvPr>
          <p:cNvSpPr/>
          <p:nvPr/>
        </p:nvSpPr>
        <p:spPr>
          <a:xfrm>
            <a:off x="3357901" y="1448879"/>
            <a:ext cx="291829" cy="24319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EAEA75AE-FE28-4AA1-92BB-D2B9449C9B5C}"/>
              </a:ext>
            </a:extLst>
          </p:cNvPr>
          <p:cNvSpPr/>
          <p:nvPr/>
        </p:nvSpPr>
        <p:spPr>
          <a:xfrm rot="1581943">
            <a:off x="3146142" y="1723967"/>
            <a:ext cx="193772" cy="2140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19E92563-D7DC-4863-B0AA-9EA380B1A4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05840"/>
            <a:ext cx="3697292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0162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7780584-DDD8-4AB5-9898-A75F32C05BA1}"/>
              </a:ext>
            </a:extLst>
          </p:cNvPr>
          <p:cNvCxnSpPr>
            <a:cxnSpLocks/>
          </p:cNvCxnSpPr>
          <p:nvPr/>
        </p:nvCxnSpPr>
        <p:spPr>
          <a:xfrm>
            <a:off x="0" y="6443415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btitle 2">
            <a:extLst>
              <a:ext uri="{FF2B5EF4-FFF2-40B4-BE49-F238E27FC236}">
                <a16:creationId xmlns:a16="http://schemas.microsoft.com/office/drawing/2014/main" id="{DD05664D-3A36-42D9-8FA0-6A796F457368}"/>
              </a:ext>
            </a:extLst>
          </p:cNvPr>
          <p:cNvSpPr txBox="1">
            <a:spLocks/>
          </p:cNvSpPr>
          <p:nvPr/>
        </p:nvSpPr>
        <p:spPr>
          <a:xfrm>
            <a:off x="457200" y="6552988"/>
            <a:ext cx="2593731" cy="2086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Community Meeting March 10, 2022</a:t>
            </a:r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C01BA496-A4F8-4698-BFB6-C01E72E028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54" b="10456"/>
          <a:stretch/>
        </p:blipFill>
        <p:spPr>
          <a:xfrm>
            <a:off x="10621892" y="6553712"/>
            <a:ext cx="1405053" cy="19351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B54FBFCE-2469-4519-9AF2-6DC2BF199EF4}"/>
              </a:ext>
            </a:extLst>
          </p:cNvPr>
          <p:cNvGrpSpPr/>
          <p:nvPr/>
        </p:nvGrpSpPr>
        <p:grpSpPr>
          <a:xfrm>
            <a:off x="0" y="1"/>
            <a:ext cx="12192000" cy="914400"/>
            <a:chOff x="0" y="1"/>
            <a:chExt cx="12192000" cy="143078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C37FF5A-AE5B-40AC-9BAF-89992263B970}"/>
                </a:ext>
              </a:extLst>
            </p:cNvPr>
            <p:cNvGrpSpPr/>
            <p:nvPr/>
          </p:nvGrpSpPr>
          <p:grpSpPr>
            <a:xfrm>
              <a:off x="0" y="1"/>
              <a:ext cx="12192000" cy="1430783"/>
              <a:chOff x="0" y="1"/>
              <a:chExt cx="12192000" cy="1430783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645B18B-2A26-4E81-B2BD-AB20180021C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429304"/>
              </a:xfrm>
              <a:prstGeom prst="rect">
                <a:avLst/>
              </a:prstGeom>
              <a:solidFill>
                <a:srgbClr val="1041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BDC9B3AF-2FA0-4DC3-B1F0-CEEEB99872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1430784"/>
                <a:ext cx="12192000" cy="0"/>
              </a:xfrm>
              <a:prstGeom prst="line">
                <a:avLst/>
              </a:prstGeom>
              <a:ln w="76200">
                <a:solidFill>
                  <a:srgbClr val="97151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Subtitle 2">
              <a:extLst>
                <a:ext uri="{FF2B5EF4-FFF2-40B4-BE49-F238E27FC236}">
                  <a16:creationId xmlns:a16="http://schemas.microsoft.com/office/drawing/2014/main" id="{54820839-1DFA-46D2-B2A2-1DBDACA4ED55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286156"/>
              <a:ext cx="9144000" cy="59036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4000" dirty="0">
                  <a:solidFill>
                    <a:schemeClr val="bg1"/>
                  </a:solidFill>
                </a:rPr>
                <a:t>Site Possibilities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4B7466F-62D4-44A9-B34C-9C8CF5119306}"/>
              </a:ext>
            </a:extLst>
          </p:cNvPr>
          <p:cNvSpPr txBox="1"/>
          <p:nvPr/>
        </p:nvSpPr>
        <p:spPr>
          <a:xfrm>
            <a:off x="5671226" y="1338107"/>
            <a:ext cx="6063574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Possible Site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32,000 Square Foot Building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317 Parking Spaces (107 Required)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Walking Trail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All Purpose Play Field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Possible Disk Golf Course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400" dirty="0"/>
              <a:t>The amenities and their locations are shown to offer a “sense of scale” of how they could fit on the site.</a:t>
            </a:r>
          </a:p>
          <a:p>
            <a:endParaRPr lang="en-US" sz="2400" dirty="0"/>
          </a:p>
          <a:p>
            <a:r>
              <a:rPr lang="en-US" sz="2400" dirty="0"/>
              <a:t>More will be determined once an environmental survey is undertaken.</a:t>
            </a:r>
          </a:p>
        </p:txBody>
      </p:sp>
      <p:pic>
        <p:nvPicPr>
          <p:cNvPr id="3" name="Picture 2" descr="Diagram, map&#10;&#10;Description automatically generated">
            <a:extLst>
              <a:ext uri="{FF2B5EF4-FFF2-40B4-BE49-F238E27FC236}">
                <a16:creationId xmlns:a16="http://schemas.microsoft.com/office/drawing/2014/main" id="{CC4AE493-F14B-4164-AB70-453921382A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05840"/>
            <a:ext cx="3697292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0631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7780584-DDD8-4AB5-9898-A75F32C05BA1}"/>
              </a:ext>
            </a:extLst>
          </p:cNvPr>
          <p:cNvCxnSpPr>
            <a:cxnSpLocks/>
          </p:cNvCxnSpPr>
          <p:nvPr/>
        </p:nvCxnSpPr>
        <p:spPr>
          <a:xfrm>
            <a:off x="0" y="6443415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btitle 2">
            <a:extLst>
              <a:ext uri="{FF2B5EF4-FFF2-40B4-BE49-F238E27FC236}">
                <a16:creationId xmlns:a16="http://schemas.microsoft.com/office/drawing/2014/main" id="{DD05664D-3A36-42D9-8FA0-6A796F457368}"/>
              </a:ext>
            </a:extLst>
          </p:cNvPr>
          <p:cNvSpPr txBox="1">
            <a:spLocks/>
          </p:cNvSpPr>
          <p:nvPr/>
        </p:nvSpPr>
        <p:spPr>
          <a:xfrm>
            <a:off x="457200" y="6552988"/>
            <a:ext cx="2593731" cy="2086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Community Meeting March 10, 2022</a:t>
            </a:r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C01BA496-A4F8-4698-BFB6-C01E72E028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54" b="10456"/>
          <a:stretch/>
        </p:blipFill>
        <p:spPr>
          <a:xfrm>
            <a:off x="10621892" y="6553712"/>
            <a:ext cx="1405053" cy="19351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B54FBFCE-2469-4519-9AF2-6DC2BF199EF4}"/>
              </a:ext>
            </a:extLst>
          </p:cNvPr>
          <p:cNvGrpSpPr/>
          <p:nvPr/>
        </p:nvGrpSpPr>
        <p:grpSpPr>
          <a:xfrm>
            <a:off x="0" y="1"/>
            <a:ext cx="12192000" cy="914400"/>
            <a:chOff x="0" y="1"/>
            <a:chExt cx="12192000" cy="143078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C37FF5A-AE5B-40AC-9BAF-89992263B970}"/>
                </a:ext>
              </a:extLst>
            </p:cNvPr>
            <p:cNvGrpSpPr/>
            <p:nvPr/>
          </p:nvGrpSpPr>
          <p:grpSpPr>
            <a:xfrm>
              <a:off x="0" y="1"/>
              <a:ext cx="12192000" cy="1430783"/>
              <a:chOff x="0" y="1"/>
              <a:chExt cx="12192000" cy="1430783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645B18B-2A26-4E81-B2BD-AB20180021C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429304"/>
              </a:xfrm>
              <a:prstGeom prst="rect">
                <a:avLst/>
              </a:prstGeom>
              <a:solidFill>
                <a:srgbClr val="1041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BDC9B3AF-2FA0-4DC3-B1F0-CEEEB99872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1430784"/>
                <a:ext cx="12192000" cy="0"/>
              </a:xfrm>
              <a:prstGeom prst="line">
                <a:avLst/>
              </a:prstGeom>
              <a:ln w="76200">
                <a:solidFill>
                  <a:srgbClr val="97151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Subtitle 2">
              <a:extLst>
                <a:ext uri="{FF2B5EF4-FFF2-40B4-BE49-F238E27FC236}">
                  <a16:creationId xmlns:a16="http://schemas.microsoft.com/office/drawing/2014/main" id="{54820839-1DFA-46D2-B2A2-1DBDACA4ED55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286156"/>
              <a:ext cx="9144000" cy="59036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4000" dirty="0">
                  <a:solidFill>
                    <a:schemeClr val="bg1"/>
                  </a:solidFill>
                </a:rPr>
                <a:t>Site Possibilities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4B7466F-62D4-44A9-B34C-9C8CF5119306}"/>
              </a:ext>
            </a:extLst>
          </p:cNvPr>
          <p:cNvSpPr txBox="1"/>
          <p:nvPr/>
        </p:nvSpPr>
        <p:spPr>
          <a:xfrm>
            <a:off x="5671226" y="1338107"/>
            <a:ext cx="6063574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Possible Site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32,000 Square Foot Building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294 Parking Spaces (107 Required)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Walking Trail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All Purpose Play Field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Possible Disk Golf Course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400" dirty="0"/>
              <a:t>The amenities and their locations are shown to offer a “sense of scale” of how they could fit on the site.</a:t>
            </a:r>
          </a:p>
          <a:p>
            <a:endParaRPr lang="en-US" sz="2400" dirty="0"/>
          </a:p>
          <a:p>
            <a:r>
              <a:rPr lang="en-US" sz="2400" dirty="0"/>
              <a:t>More will be determined once an environmental survey is undertaken.</a:t>
            </a:r>
          </a:p>
        </p:txBody>
      </p:sp>
      <p:pic>
        <p:nvPicPr>
          <p:cNvPr id="3" name="Picture 2" descr="Diagram, map&#10;&#10;Description automatically generated">
            <a:extLst>
              <a:ext uri="{FF2B5EF4-FFF2-40B4-BE49-F238E27FC236}">
                <a16:creationId xmlns:a16="http://schemas.microsoft.com/office/drawing/2014/main" id="{22C85609-FFF8-471B-BAE8-744D5A467F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05840"/>
            <a:ext cx="3697292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8549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7780584-DDD8-4AB5-9898-A75F32C05BA1}"/>
              </a:ext>
            </a:extLst>
          </p:cNvPr>
          <p:cNvCxnSpPr>
            <a:cxnSpLocks/>
          </p:cNvCxnSpPr>
          <p:nvPr/>
        </p:nvCxnSpPr>
        <p:spPr>
          <a:xfrm>
            <a:off x="0" y="6443415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btitle 2">
            <a:extLst>
              <a:ext uri="{FF2B5EF4-FFF2-40B4-BE49-F238E27FC236}">
                <a16:creationId xmlns:a16="http://schemas.microsoft.com/office/drawing/2014/main" id="{DD05664D-3A36-42D9-8FA0-6A796F457368}"/>
              </a:ext>
            </a:extLst>
          </p:cNvPr>
          <p:cNvSpPr txBox="1">
            <a:spLocks/>
          </p:cNvSpPr>
          <p:nvPr/>
        </p:nvSpPr>
        <p:spPr>
          <a:xfrm>
            <a:off x="457200" y="6552988"/>
            <a:ext cx="2593731" cy="2086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Community Meeting March 10, 2022</a:t>
            </a:r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C01BA496-A4F8-4698-BFB6-C01E72E028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54" b="10456"/>
          <a:stretch/>
        </p:blipFill>
        <p:spPr>
          <a:xfrm>
            <a:off x="10621892" y="6553712"/>
            <a:ext cx="1405053" cy="19351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B54FBFCE-2469-4519-9AF2-6DC2BF199EF4}"/>
              </a:ext>
            </a:extLst>
          </p:cNvPr>
          <p:cNvGrpSpPr/>
          <p:nvPr/>
        </p:nvGrpSpPr>
        <p:grpSpPr>
          <a:xfrm>
            <a:off x="0" y="1"/>
            <a:ext cx="12192000" cy="914400"/>
            <a:chOff x="0" y="1"/>
            <a:chExt cx="12192000" cy="143078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C37FF5A-AE5B-40AC-9BAF-89992263B970}"/>
                </a:ext>
              </a:extLst>
            </p:cNvPr>
            <p:cNvGrpSpPr/>
            <p:nvPr/>
          </p:nvGrpSpPr>
          <p:grpSpPr>
            <a:xfrm>
              <a:off x="0" y="1"/>
              <a:ext cx="12192000" cy="1430783"/>
              <a:chOff x="0" y="1"/>
              <a:chExt cx="12192000" cy="1430783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645B18B-2A26-4E81-B2BD-AB20180021C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429304"/>
              </a:xfrm>
              <a:prstGeom prst="rect">
                <a:avLst/>
              </a:prstGeom>
              <a:solidFill>
                <a:srgbClr val="1041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BDC9B3AF-2FA0-4DC3-B1F0-CEEEB99872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1430784"/>
                <a:ext cx="12192000" cy="0"/>
              </a:xfrm>
              <a:prstGeom prst="line">
                <a:avLst/>
              </a:prstGeom>
              <a:ln w="76200">
                <a:solidFill>
                  <a:srgbClr val="97151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Subtitle 2">
              <a:extLst>
                <a:ext uri="{FF2B5EF4-FFF2-40B4-BE49-F238E27FC236}">
                  <a16:creationId xmlns:a16="http://schemas.microsoft.com/office/drawing/2014/main" id="{54820839-1DFA-46D2-B2A2-1DBDACA4ED55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419470"/>
              <a:ext cx="9144000" cy="59036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4000" dirty="0">
                  <a:solidFill>
                    <a:schemeClr val="bg1"/>
                  </a:solidFill>
                </a:rPr>
                <a:t>Next Steps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163F388-2CD1-49D7-A741-E1183E4808BC}"/>
              </a:ext>
            </a:extLst>
          </p:cNvPr>
          <p:cNvSpPr txBox="1"/>
          <p:nvPr/>
        </p:nvSpPr>
        <p:spPr>
          <a:xfrm>
            <a:off x="508498" y="1264379"/>
            <a:ext cx="11612603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The following surveys and studies will be conducted to </a:t>
            </a:r>
          </a:p>
          <a:p>
            <a:r>
              <a:rPr lang="en-US" sz="4000" dirty="0"/>
              <a:t>determine their impact on the design of the building </a:t>
            </a:r>
          </a:p>
          <a:p>
            <a:r>
              <a:rPr lang="en-US" sz="4000" dirty="0"/>
              <a:t>and site: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Perform an environmental survey of the site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Perform a grading survey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Determine if a wetlands mitigation strategy is viable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Review any additional community input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Finalize spatial program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062497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7780584-DDD8-4AB5-9898-A75F32C05BA1}"/>
              </a:ext>
            </a:extLst>
          </p:cNvPr>
          <p:cNvCxnSpPr>
            <a:cxnSpLocks/>
          </p:cNvCxnSpPr>
          <p:nvPr/>
        </p:nvCxnSpPr>
        <p:spPr>
          <a:xfrm>
            <a:off x="0" y="6443415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btitle 2">
            <a:extLst>
              <a:ext uri="{FF2B5EF4-FFF2-40B4-BE49-F238E27FC236}">
                <a16:creationId xmlns:a16="http://schemas.microsoft.com/office/drawing/2014/main" id="{DD05664D-3A36-42D9-8FA0-6A796F457368}"/>
              </a:ext>
            </a:extLst>
          </p:cNvPr>
          <p:cNvSpPr txBox="1">
            <a:spLocks/>
          </p:cNvSpPr>
          <p:nvPr/>
        </p:nvSpPr>
        <p:spPr>
          <a:xfrm>
            <a:off x="457200" y="6552988"/>
            <a:ext cx="2593731" cy="2086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Community Meeting March 10, 2022</a:t>
            </a:r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C01BA496-A4F8-4698-BFB6-C01E72E028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54" b="10456"/>
          <a:stretch/>
        </p:blipFill>
        <p:spPr>
          <a:xfrm>
            <a:off x="10621892" y="6553712"/>
            <a:ext cx="1405053" cy="19351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B54FBFCE-2469-4519-9AF2-6DC2BF199EF4}"/>
              </a:ext>
            </a:extLst>
          </p:cNvPr>
          <p:cNvGrpSpPr/>
          <p:nvPr/>
        </p:nvGrpSpPr>
        <p:grpSpPr>
          <a:xfrm>
            <a:off x="0" y="1"/>
            <a:ext cx="12192000" cy="914400"/>
            <a:chOff x="0" y="1"/>
            <a:chExt cx="12192000" cy="143078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C37FF5A-AE5B-40AC-9BAF-89992263B970}"/>
                </a:ext>
              </a:extLst>
            </p:cNvPr>
            <p:cNvGrpSpPr/>
            <p:nvPr/>
          </p:nvGrpSpPr>
          <p:grpSpPr>
            <a:xfrm>
              <a:off x="0" y="1"/>
              <a:ext cx="12192000" cy="1430783"/>
              <a:chOff x="0" y="1"/>
              <a:chExt cx="12192000" cy="1430783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645B18B-2A26-4E81-B2BD-AB20180021C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429304"/>
              </a:xfrm>
              <a:prstGeom prst="rect">
                <a:avLst/>
              </a:prstGeom>
              <a:solidFill>
                <a:srgbClr val="1041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BDC9B3AF-2FA0-4DC3-B1F0-CEEEB99872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1430784"/>
                <a:ext cx="12192000" cy="0"/>
              </a:xfrm>
              <a:prstGeom prst="line">
                <a:avLst/>
              </a:prstGeom>
              <a:ln w="76200">
                <a:solidFill>
                  <a:srgbClr val="97151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Subtitle 2">
              <a:extLst>
                <a:ext uri="{FF2B5EF4-FFF2-40B4-BE49-F238E27FC236}">
                  <a16:creationId xmlns:a16="http://schemas.microsoft.com/office/drawing/2014/main" id="{54820839-1DFA-46D2-B2A2-1DBDACA4ED55}"/>
                </a:ext>
              </a:extLst>
            </p:cNvPr>
            <p:cNvSpPr txBox="1">
              <a:spLocks/>
            </p:cNvSpPr>
            <p:nvPr/>
          </p:nvSpPr>
          <p:spPr>
            <a:xfrm>
              <a:off x="432047" y="419471"/>
              <a:ext cx="9144000" cy="59036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US" sz="4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163F388-2CD1-49D7-A741-E1183E4808BC}"/>
              </a:ext>
            </a:extLst>
          </p:cNvPr>
          <p:cNvSpPr txBox="1"/>
          <p:nvPr/>
        </p:nvSpPr>
        <p:spPr>
          <a:xfrm>
            <a:off x="3146026" y="2254758"/>
            <a:ext cx="58999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/>
              <a:t>Questions?</a:t>
            </a:r>
            <a:endParaRPr lang="en-US" sz="9600" i="1" dirty="0"/>
          </a:p>
        </p:txBody>
      </p:sp>
    </p:spTree>
    <p:extLst>
      <p:ext uri="{BB962C8B-B14F-4D97-AF65-F5344CB8AC3E}">
        <p14:creationId xmlns:p14="http://schemas.microsoft.com/office/powerpoint/2010/main" val="3262051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7780584-DDD8-4AB5-9898-A75F32C05BA1}"/>
              </a:ext>
            </a:extLst>
          </p:cNvPr>
          <p:cNvCxnSpPr>
            <a:cxnSpLocks/>
          </p:cNvCxnSpPr>
          <p:nvPr/>
        </p:nvCxnSpPr>
        <p:spPr>
          <a:xfrm>
            <a:off x="0" y="6443415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btitle 2">
            <a:extLst>
              <a:ext uri="{FF2B5EF4-FFF2-40B4-BE49-F238E27FC236}">
                <a16:creationId xmlns:a16="http://schemas.microsoft.com/office/drawing/2014/main" id="{DD05664D-3A36-42D9-8FA0-6A796F457368}"/>
              </a:ext>
            </a:extLst>
          </p:cNvPr>
          <p:cNvSpPr txBox="1">
            <a:spLocks/>
          </p:cNvSpPr>
          <p:nvPr/>
        </p:nvSpPr>
        <p:spPr>
          <a:xfrm>
            <a:off x="457200" y="6552988"/>
            <a:ext cx="2593731" cy="2086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Community Meeting March 10, 2022</a:t>
            </a:r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C01BA496-A4F8-4698-BFB6-C01E72E028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54" b="10456"/>
          <a:stretch/>
        </p:blipFill>
        <p:spPr>
          <a:xfrm>
            <a:off x="10621892" y="6553712"/>
            <a:ext cx="1405053" cy="19351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B54FBFCE-2469-4519-9AF2-6DC2BF199EF4}"/>
              </a:ext>
            </a:extLst>
          </p:cNvPr>
          <p:cNvGrpSpPr/>
          <p:nvPr/>
        </p:nvGrpSpPr>
        <p:grpSpPr>
          <a:xfrm>
            <a:off x="0" y="1"/>
            <a:ext cx="12192000" cy="914400"/>
            <a:chOff x="0" y="1"/>
            <a:chExt cx="12192000" cy="143078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C37FF5A-AE5B-40AC-9BAF-89992263B970}"/>
                </a:ext>
              </a:extLst>
            </p:cNvPr>
            <p:cNvGrpSpPr/>
            <p:nvPr/>
          </p:nvGrpSpPr>
          <p:grpSpPr>
            <a:xfrm>
              <a:off x="0" y="1"/>
              <a:ext cx="12192000" cy="1430783"/>
              <a:chOff x="0" y="1"/>
              <a:chExt cx="12192000" cy="1430783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645B18B-2A26-4E81-B2BD-AB20180021C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429304"/>
              </a:xfrm>
              <a:prstGeom prst="rect">
                <a:avLst/>
              </a:prstGeom>
              <a:solidFill>
                <a:srgbClr val="1041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BDC9B3AF-2FA0-4DC3-B1F0-CEEEB99872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1430784"/>
                <a:ext cx="12192000" cy="0"/>
              </a:xfrm>
              <a:prstGeom prst="line">
                <a:avLst/>
              </a:prstGeom>
              <a:ln w="76200">
                <a:solidFill>
                  <a:srgbClr val="97151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Subtitle 2">
              <a:extLst>
                <a:ext uri="{FF2B5EF4-FFF2-40B4-BE49-F238E27FC236}">
                  <a16:creationId xmlns:a16="http://schemas.microsoft.com/office/drawing/2014/main" id="{54820839-1DFA-46D2-B2A2-1DBDACA4ED55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286156"/>
              <a:ext cx="9334523" cy="69019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4000" dirty="0">
                  <a:solidFill>
                    <a:schemeClr val="bg1"/>
                  </a:solidFill>
                </a:rPr>
                <a:t>Agenda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163F388-2CD1-49D7-A741-E1183E4808BC}"/>
              </a:ext>
            </a:extLst>
          </p:cNvPr>
          <p:cNvSpPr txBox="1"/>
          <p:nvPr/>
        </p:nvSpPr>
        <p:spPr>
          <a:xfrm>
            <a:off x="432046" y="1029271"/>
            <a:ext cx="10832584" cy="5732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Review Previous Community Responses to Survey – Priorities Established </a:t>
            </a:r>
          </a:p>
          <a:p>
            <a:endParaRPr lang="en-US" sz="1200" b="1" dirty="0"/>
          </a:p>
          <a:p>
            <a:r>
              <a:rPr lang="en-US" sz="2000" b="1" dirty="0"/>
              <a:t>Program Development - Benchmarking</a:t>
            </a:r>
          </a:p>
          <a:p>
            <a:pPr marL="274320"/>
            <a:r>
              <a:rPr lang="en-US" sz="1600" dirty="0"/>
              <a:t>Chenowith Activity Center</a:t>
            </a:r>
          </a:p>
          <a:p>
            <a:pPr marL="274320"/>
            <a:r>
              <a:rPr lang="en-US" sz="1600" dirty="0"/>
              <a:t>McFaul Activity Center</a:t>
            </a:r>
          </a:p>
          <a:p>
            <a:pPr marL="274320"/>
            <a:r>
              <a:rPr lang="en-US" sz="1600" dirty="0"/>
              <a:t>Havre de Grace Activity Center</a:t>
            </a:r>
          </a:p>
          <a:p>
            <a:pPr marL="274320"/>
            <a:endParaRPr lang="en-US" sz="1200" i="1" dirty="0"/>
          </a:p>
          <a:p>
            <a:r>
              <a:rPr lang="en-US" sz="2000" b="1" dirty="0"/>
              <a:t>Initial Spatial Program</a:t>
            </a:r>
          </a:p>
          <a:p>
            <a:endParaRPr lang="en-US" sz="1200" b="1" dirty="0"/>
          </a:p>
          <a:p>
            <a:r>
              <a:rPr lang="en-US" sz="2000" b="1" dirty="0"/>
              <a:t>Site Plan Evaluation</a:t>
            </a:r>
            <a:endParaRPr lang="en-US" sz="2800" b="1" dirty="0"/>
          </a:p>
          <a:p>
            <a:pPr marL="274320"/>
            <a:r>
              <a:rPr lang="en-US" sz="1600" dirty="0"/>
              <a:t>Setbacks</a:t>
            </a:r>
          </a:p>
          <a:p>
            <a:pPr marL="274320"/>
            <a:r>
              <a:rPr lang="en-US" sz="1600" dirty="0"/>
              <a:t>Environmental – Streams</a:t>
            </a:r>
          </a:p>
          <a:p>
            <a:pPr marL="274320"/>
            <a:r>
              <a:rPr lang="en-US" sz="1600" dirty="0"/>
              <a:t>Environmental – Wetlands</a:t>
            </a:r>
          </a:p>
          <a:p>
            <a:pPr marL="274320"/>
            <a:r>
              <a:rPr lang="en-US" sz="1600" dirty="0"/>
              <a:t>Right-Of-Way</a:t>
            </a:r>
          </a:p>
          <a:p>
            <a:pPr marL="274320"/>
            <a:r>
              <a:rPr lang="en-US" sz="1600" dirty="0"/>
              <a:t>SHA Access Permit</a:t>
            </a:r>
            <a:endParaRPr lang="en-US" sz="1200" dirty="0"/>
          </a:p>
          <a:p>
            <a:pPr marL="274320"/>
            <a:endParaRPr lang="en-US" sz="1050" i="1" dirty="0"/>
          </a:p>
          <a:p>
            <a:r>
              <a:rPr lang="en-US" sz="2000" b="1" dirty="0"/>
              <a:t>Site Possibilities</a:t>
            </a:r>
          </a:p>
          <a:p>
            <a:endParaRPr lang="en-US" sz="1200" b="1" dirty="0"/>
          </a:p>
          <a:p>
            <a:r>
              <a:rPr lang="en-US" sz="2000" b="1" dirty="0"/>
              <a:t>Next Steps</a:t>
            </a:r>
          </a:p>
          <a:p>
            <a:endParaRPr lang="en-US" sz="1200" b="1" dirty="0"/>
          </a:p>
          <a:p>
            <a:r>
              <a:rPr lang="en-US" sz="2000" b="1" dirty="0"/>
              <a:t>Questions</a:t>
            </a:r>
          </a:p>
          <a:p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725389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7780584-DDD8-4AB5-9898-A75F32C05BA1}"/>
              </a:ext>
            </a:extLst>
          </p:cNvPr>
          <p:cNvCxnSpPr>
            <a:cxnSpLocks/>
          </p:cNvCxnSpPr>
          <p:nvPr/>
        </p:nvCxnSpPr>
        <p:spPr>
          <a:xfrm>
            <a:off x="0" y="6443415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btitle 2">
            <a:extLst>
              <a:ext uri="{FF2B5EF4-FFF2-40B4-BE49-F238E27FC236}">
                <a16:creationId xmlns:a16="http://schemas.microsoft.com/office/drawing/2014/main" id="{DD05664D-3A36-42D9-8FA0-6A796F457368}"/>
              </a:ext>
            </a:extLst>
          </p:cNvPr>
          <p:cNvSpPr txBox="1">
            <a:spLocks/>
          </p:cNvSpPr>
          <p:nvPr/>
        </p:nvSpPr>
        <p:spPr>
          <a:xfrm>
            <a:off x="457200" y="6552988"/>
            <a:ext cx="2593731" cy="2086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Community Meeting March 10, 2022</a:t>
            </a:r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C01BA496-A4F8-4698-BFB6-C01E72E028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54" b="10456"/>
          <a:stretch/>
        </p:blipFill>
        <p:spPr>
          <a:xfrm>
            <a:off x="10621892" y="6553712"/>
            <a:ext cx="1405053" cy="19351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B54FBFCE-2469-4519-9AF2-6DC2BF199EF4}"/>
              </a:ext>
            </a:extLst>
          </p:cNvPr>
          <p:cNvGrpSpPr/>
          <p:nvPr/>
        </p:nvGrpSpPr>
        <p:grpSpPr>
          <a:xfrm>
            <a:off x="0" y="1"/>
            <a:ext cx="12192000" cy="914400"/>
            <a:chOff x="0" y="1"/>
            <a:chExt cx="12192000" cy="143078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C37FF5A-AE5B-40AC-9BAF-89992263B970}"/>
                </a:ext>
              </a:extLst>
            </p:cNvPr>
            <p:cNvGrpSpPr/>
            <p:nvPr/>
          </p:nvGrpSpPr>
          <p:grpSpPr>
            <a:xfrm>
              <a:off x="0" y="1"/>
              <a:ext cx="12192000" cy="1430783"/>
              <a:chOff x="0" y="1"/>
              <a:chExt cx="12192000" cy="1430783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645B18B-2A26-4E81-B2BD-AB20180021C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429304"/>
              </a:xfrm>
              <a:prstGeom prst="rect">
                <a:avLst/>
              </a:prstGeom>
              <a:solidFill>
                <a:srgbClr val="1041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BDC9B3AF-2FA0-4DC3-B1F0-CEEEB99872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1430784"/>
                <a:ext cx="12192000" cy="0"/>
              </a:xfrm>
              <a:prstGeom prst="line">
                <a:avLst/>
              </a:prstGeom>
              <a:ln w="76200">
                <a:solidFill>
                  <a:srgbClr val="97151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Subtitle 2">
              <a:extLst>
                <a:ext uri="{FF2B5EF4-FFF2-40B4-BE49-F238E27FC236}">
                  <a16:creationId xmlns:a16="http://schemas.microsoft.com/office/drawing/2014/main" id="{54820839-1DFA-46D2-B2A2-1DBDACA4ED55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286156"/>
              <a:ext cx="10470415" cy="59036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4000" dirty="0">
                  <a:solidFill>
                    <a:schemeClr val="bg1"/>
                  </a:solidFill>
                </a:rPr>
                <a:t>Community Survey Results – Indoor Amenities</a:t>
              </a:r>
            </a:p>
          </p:txBody>
        </p:sp>
      </p:grpSp>
      <p:pic>
        <p:nvPicPr>
          <p:cNvPr id="11" name="Picture 10" descr="chart7086220490.png">
            <a:extLst>
              <a:ext uri="{FF2B5EF4-FFF2-40B4-BE49-F238E27FC236}">
                <a16:creationId xmlns:a16="http://schemas.microsoft.com/office/drawing/2014/main" id="{F119E528-37AE-408A-846C-9E1AE7D24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378" y="1011802"/>
            <a:ext cx="5431535" cy="5486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CDC757D-BE29-4116-96DD-094CC4CE1995}"/>
              </a:ext>
            </a:extLst>
          </p:cNvPr>
          <p:cNvSpPr txBox="1"/>
          <p:nvPr/>
        </p:nvSpPr>
        <p:spPr>
          <a:xfrm>
            <a:off x="6303264" y="1335024"/>
            <a:ext cx="543153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Priorities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#1 – Fitness Center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#2 – Indoor Pool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#3 - Multipurpose Room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#4 – Event Room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#5 – Commons/Lounge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#6 – Gymnasium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#7 – E-Sports/Gaming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#8 – Computer Room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27F2DD-8F1F-4E4A-A832-15E641D412C7}"/>
              </a:ext>
            </a:extLst>
          </p:cNvPr>
          <p:cNvSpPr txBox="1"/>
          <p:nvPr/>
        </p:nvSpPr>
        <p:spPr>
          <a:xfrm>
            <a:off x="627433" y="6221203"/>
            <a:ext cx="50910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From Community Survey November 2, 2021</a:t>
            </a:r>
          </a:p>
        </p:txBody>
      </p:sp>
    </p:spTree>
    <p:extLst>
      <p:ext uri="{BB962C8B-B14F-4D97-AF65-F5344CB8AC3E}">
        <p14:creationId xmlns:p14="http://schemas.microsoft.com/office/powerpoint/2010/main" val="4167345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7780584-DDD8-4AB5-9898-A75F32C05BA1}"/>
              </a:ext>
            </a:extLst>
          </p:cNvPr>
          <p:cNvCxnSpPr>
            <a:cxnSpLocks/>
          </p:cNvCxnSpPr>
          <p:nvPr/>
        </p:nvCxnSpPr>
        <p:spPr>
          <a:xfrm>
            <a:off x="0" y="6443415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btitle 2">
            <a:extLst>
              <a:ext uri="{FF2B5EF4-FFF2-40B4-BE49-F238E27FC236}">
                <a16:creationId xmlns:a16="http://schemas.microsoft.com/office/drawing/2014/main" id="{DD05664D-3A36-42D9-8FA0-6A796F457368}"/>
              </a:ext>
            </a:extLst>
          </p:cNvPr>
          <p:cNvSpPr txBox="1">
            <a:spLocks/>
          </p:cNvSpPr>
          <p:nvPr/>
        </p:nvSpPr>
        <p:spPr>
          <a:xfrm>
            <a:off x="457200" y="6552988"/>
            <a:ext cx="2593731" cy="2086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Community Meeting March 10, 2022</a:t>
            </a:r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C01BA496-A4F8-4698-BFB6-C01E72E028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54" b="10456"/>
          <a:stretch/>
        </p:blipFill>
        <p:spPr>
          <a:xfrm>
            <a:off x="10621892" y="6553712"/>
            <a:ext cx="1405053" cy="19351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B54FBFCE-2469-4519-9AF2-6DC2BF199EF4}"/>
              </a:ext>
            </a:extLst>
          </p:cNvPr>
          <p:cNvGrpSpPr/>
          <p:nvPr/>
        </p:nvGrpSpPr>
        <p:grpSpPr>
          <a:xfrm>
            <a:off x="0" y="1"/>
            <a:ext cx="12192000" cy="914400"/>
            <a:chOff x="0" y="1"/>
            <a:chExt cx="12192000" cy="143078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C37FF5A-AE5B-40AC-9BAF-89992263B970}"/>
                </a:ext>
              </a:extLst>
            </p:cNvPr>
            <p:cNvGrpSpPr/>
            <p:nvPr/>
          </p:nvGrpSpPr>
          <p:grpSpPr>
            <a:xfrm>
              <a:off x="0" y="1"/>
              <a:ext cx="12192000" cy="1430783"/>
              <a:chOff x="0" y="1"/>
              <a:chExt cx="12192000" cy="1430783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645B18B-2A26-4E81-B2BD-AB20180021C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429304"/>
              </a:xfrm>
              <a:prstGeom prst="rect">
                <a:avLst/>
              </a:prstGeom>
              <a:solidFill>
                <a:srgbClr val="1041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BDC9B3AF-2FA0-4DC3-B1F0-CEEEB99872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1430784"/>
                <a:ext cx="12192000" cy="0"/>
              </a:xfrm>
              <a:prstGeom prst="line">
                <a:avLst/>
              </a:prstGeom>
              <a:ln w="76200">
                <a:solidFill>
                  <a:srgbClr val="97151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Subtitle 2">
              <a:extLst>
                <a:ext uri="{FF2B5EF4-FFF2-40B4-BE49-F238E27FC236}">
                  <a16:creationId xmlns:a16="http://schemas.microsoft.com/office/drawing/2014/main" id="{54820839-1DFA-46D2-B2A2-1DBDACA4ED55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286156"/>
              <a:ext cx="10470415" cy="59036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4000" dirty="0">
                  <a:solidFill>
                    <a:schemeClr val="bg1"/>
                  </a:solidFill>
                </a:rPr>
                <a:t>Community Survey Results – Outdoor Amenities</a:t>
              </a:r>
            </a:p>
          </p:txBody>
        </p:sp>
      </p:grpSp>
      <p:pic>
        <p:nvPicPr>
          <p:cNvPr id="16" name="Picture 15" descr="chart7086220500.png">
            <a:extLst>
              <a:ext uri="{FF2B5EF4-FFF2-40B4-BE49-F238E27FC236}">
                <a16:creationId xmlns:a16="http://schemas.microsoft.com/office/drawing/2014/main" id="{6419A517-CD55-4289-926A-C0CE5E48A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005840"/>
            <a:ext cx="5013723" cy="54864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CF25475-6CE4-4672-AAD3-572F2BBDAB0D}"/>
              </a:ext>
            </a:extLst>
          </p:cNvPr>
          <p:cNvSpPr txBox="1"/>
          <p:nvPr/>
        </p:nvSpPr>
        <p:spPr>
          <a:xfrm>
            <a:off x="6303264" y="1335024"/>
            <a:ext cx="543153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Priorities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#1 – Walking Track/Trail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#2 – Playground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#3 – Outdoor Pool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#4 - General Purpose Field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#5 – Disc Golf</a:t>
            </a:r>
          </a:p>
          <a:p>
            <a:endParaRPr lang="en-US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660CC0A-5999-48F4-8896-AE0646FE8333}"/>
              </a:ext>
            </a:extLst>
          </p:cNvPr>
          <p:cNvSpPr txBox="1"/>
          <p:nvPr/>
        </p:nvSpPr>
        <p:spPr>
          <a:xfrm>
            <a:off x="627433" y="6221203"/>
            <a:ext cx="50910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From Community Survey November 2, 2021</a:t>
            </a:r>
          </a:p>
        </p:txBody>
      </p:sp>
    </p:spTree>
    <p:extLst>
      <p:ext uri="{BB962C8B-B14F-4D97-AF65-F5344CB8AC3E}">
        <p14:creationId xmlns:p14="http://schemas.microsoft.com/office/powerpoint/2010/main" val="1604796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7780584-DDD8-4AB5-9898-A75F32C05BA1}"/>
              </a:ext>
            </a:extLst>
          </p:cNvPr>
          <p:cNvCxnSpPr>
            <a:cxnSpLocks/>
          </p:cNvCxnSpPr>
          <p:nvPr/>
        </p:nvCxnSpPr>
        <p:spPr>
          <a:xfrm>
            <a:off x="0" y="6443415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btitle 2">
            <a:extLst>
              <a:ext uri="{FF2B5EF4-FFF2-40B4-BE49-F238E27FC236}">
                <a16:creationId xmlns:a16="http://schemas.microsoft.com/office/drawing/2014/main" id="{DD05664D-3A36-42D9-8FA0-6A796F457368}"/>
              </a:ext>
            </a:extLst>
          </p:cNvPr>
          <p:cNvSpPr txBox="1">
            <a:spLocks/>
          </p:cNvSpPr>
          <p:nvPr/>
        </p:nvSpPr>
        <p:spPr>
          <a:xfrm>
            <a:off x="457200" y="6552988"/>
            <a:ext cx="2593731" cy="2086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Community Meeting March 10, 2022</a:t>
            </a:r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C01BA496-A4F8-4698-BFB6-C01E72E028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54" b="10456"/>
          <a:stretch/>
        </p:blipFill>
        <p:spPr>
          <a:xfrm>
            <a:off x="10621892" y="6553712"/>
            <a:ext cx="1405053" cy="19351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B54FBFCE-2469-4519-9AF2-6DC2BF199EF4}"/>
              </a:ext>
            </a:extLst>
          </p:cNvPr>
          <p:cNvGrpSpPr/>
          <p:nvPr/>
        </p:nvGrpSpPr>
        <p:grpSpPr>
          <a:xfrm>
            <a:off x="0" y="1"/>
            <a:ext cx="12192000" cy="914400"/>
            <a:chOff x="0" y="1"/>
            <a:chExt cx="12192000" cy="143078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C37FF5A-AE5B-40AC-9BAF-89992263B970}"/>
                </a:ext>
              </a:extLst>
            </p:cNvPr>
            <p:cNvGrpSpPr/>
            <p:nvPr/>
          </p:nvGrpSpPr>
          <p:grpSpPr>
            <a:xfrm>
              <a:off x="0" y="1"/>
              <a:ext cx="12192000" cy="1430783"/>
              <a:chOff x="0" y="1"/>
              <a:chExt cx="12192000" cy="1430783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645B18B-2A26-4E81-B2BD-AB20180021C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429304"/>
              </a:xfrm>
              <a:prstGeom prst="rect">
                <a:avLst/>
              </a:prstGeom>
              <a:solidFill>
                <a:srgbClr val="1041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BDC9B3AF-2FA0-4DC3-B1F0-CEEEB99872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1430784"/>
                <a:ext cx="12192000" cy="0"/>
              </a:xfrm>
              <a:prstGeom prst="line">
                <a:avLst/>
              </a:prstGeom>
              <a:ln w="76200">
                <a:solidFill>
                  <a:srgbClr val="97151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Subtitle 2">
              <a:extLst>
                <a:ext uri="{FF2B5EF4-FFF2-40B4-BE49-F238E27FC236}">
                  <a16:creationId xmlns:a16="http://schemas.microsoft.com/office/drawing/2014/main" id="{54820839-1DFA-46D2-B2A2-1DBDACA4ED55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286156"/>
              <a:ext cx="9144000" cy="59036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4000" dirty="0">
                  <a:solidFill>
                    <a:schemeClr val="bg1"/>
                  </a:solidFill>
                </a:rPr>
                <a:t>Program Development - Benchmarking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63B257D2-C8D8-4B41-9980-52D8ECDE3516}"/>
              </a:ext>
            </a:extLst>
          </p:cNvPr>
          <p:cNvSpPr txBox="1"/>
          <p:nvPr/>
        </p:nvSpPr>
        <p:spPr>
          <a:xfrm>
            <a:off x="5671226" y="1181535"/>
            <a:ext cx="606357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Compare 3 Existing Facilities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Havre De Grace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McFaul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Chenowith</a:t>
            </a:r>
          </a:p>
          <a:p>
            <a:endParaRPr lang="en-US" sz="1200" dirty="0"/>
          </a:p>
          <a:p>
            <a:r>
              <a:rPr lang="en-US" sz="4000" dirty="0"/>
              <a:t>Average Size for Each Room</a:t>
            </a:r>
          </a:p>
          <a:p>
            <a:endParaRPr lang="en-US" sz="1200" dirty="0"/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D7C273BC-4C30-4CC1-9E28-EDD0436D7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05840"/>
            <a:ext cx="455147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93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7780584-DDD8-4AB5-9898-A75F32C05BA1}"/>
              </a:ext>
            </a:extLst>
          </p:cNvPr>
          <p:cNvCxnSpPr>
            <a:cxnSpLocks/>
          </p:cNvCxnSpPr>
          <p:nvPr/>
        </p:nvCxnSpPr>
        <p:spPr>
          <a:xfrm>
            <a:off x="0" y="6443415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btitle 2">
            <a:extLst>
              <a:ext uri="{FF2B5EF4-FFF2-40B4-BE49-F238E27FC236}">
                <a16:creationId xmlns:a16="http://schemas.microsoft.com/office/drawing/2014/main" id="{DD05664D-3A36-42D9-8FA0-6A796F457368}"/>
              </a:ext>
            </a:extLst>
          </p:cNvPr>
          <p:cNvSpPr txBox="1">
            <a:spLocks/>
          </p:cNvSpPr>
          <p:nvPr/>
        </p:nvSpPr>
        <p:spPr>
          <a:xfrm>
            <a:off x="457200" y="6552988"/>
            <a:ext cx="2593731" cy="2086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Community Meeting March 10, 2022</a:t>
            </a:r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C01BA496-A4F8-4698-BFB6-C01E72E028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54" b="10456"/>
          <a:stretch/>
        </p:blipFill>
        <p:spPr>
          <a:xfrm>
            <a:off x="10621892" y="6553712"/>
            <a:ext cx="1405053" cy="19351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B54FBFCE-2469-4519-9AF2-6DC2BF199EF4}"/>
              </a:ext>
            </a:extLst>
          </p:cNvPr>
          <p:cNvGrpSpPr/>
          <p:nvPr/>
        </p:nvGrpSpPr>
        <p:grpSpPr>
          <a:xfrm>
            <a:off x="0" y="1"/>
            <a:ext cx="12192000" cy="914400"/>
            <a:chOff x="0" y="1"/>
            <a:chExt cx="12192000" cy="143078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C37FF5A-AE5B-40AC-9BAF-89992263B970}"/>
                </a:ext>
              </a:extLst>
            </p:cNvPr>
            <p:cNvGrpSpPr/>
            <p:nvPr/>
          </p:nvGrpSpPr>
          <p:grpSpPr>
            <a:xfrm>
              <a:off x="0" y="1"/>
              <a:ext cx="12192000" cy="1430783"/>
              <a:chOff x="0" y="1"/>
              <a:chExt cx="12192000" cy="1430783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645B18B-2A26-4E81-B2BD-AB20180021C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429304"/>
              </a:xfrm>
              <a:prstGeom prst="rect">
                <a:avLst/>
              </a:prstGeom>
              <a:solidFill>
                <a:srgbClr val="1041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BDC9B3AF-2FA0-4DC3-B1F0-CEEEB99872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1430784"/>
                <a:ext cx="12192000" cy="0"/>
              </a:xfrm>
              <a:prstGeom prst="line">
                <a:avLst/>
              </a:prstGeom>
              <a:ln w="76200">
                <a:solidFill>
                  <a:srgbClr val="97151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Subtitle 2">
              <a:extLst>
                <a:ext uri="{FF2B5EF4-FFF2-40B4-BE49-F238E27FC236}">
                  <a16:creationId xmlns:a16="http://schemas.microsoft.com/office/drawing/2014/main" id="{54820839-1DFA-46D2-B2A2-1DBDACA4ED55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286156"/>
              <a:ext cx="10978498" cy="59036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4000" dirty="0">
                  <a:solidFill>
                    <a:schemeClr val="bg1"/>
                  </a:solidFill>
                </a:rPr>
                <a:t>Program Development – Aberdeen Activity Center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85B92C1-E7DA-4805-ADE1-092DBE0BCAA0}"/>
              </a:ext>
            </a:extLst>
          </p:cNvPr>
          <p:cNvSpPr txBox="1"/>
          <p:nvPr/>
        </p:nvSpPr>
        <p:spPr>
          <a:xfrm>
            <a:off x="5671226" y="1335024"/>
            <a:ext cx="606357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Analysis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Target -  30,000 SF Total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Gymnasium is larger than average size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Multipurpose Room also serves as the Event Room </a:t>
            </a: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0BFAFD27-725C-4E1D-9B36-D46BC97895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05840"/>
            <a:ext cx="5093344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279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7780584-DDD8-4AB5-9898-A75F32C05BA1}"/>
              </a:ext>
            </a:extLst>
          </p:cNvPr>
          <p:cNvCxnSpPr>
            <a:cxnSpLocks/>
          </p:cNvCxnSpPr>
          <p:nvPr/>
        </p:nvCxnSpPr>
        <p:spPr>
          <a:xfrm>
            <a:off x="0" y="6443415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btitle 2">
            <a:extLst>
              <a:ext uri="{FF2B5EF4-FFF2-40B4-BE49-F238E27FC236}">
                <a16:creationId xmlns:a16="http://schemas.microsoft.com/office/drawing/2014/main" id="{DD05664D-3A36-42D9-8FA0-6A796F457368}"/>
              </a:ext>
            </a:extLst>
          </p:cNvPr>
          <p:cNvSpPr txBox="1">
            <a:spLocks/>
          </p:cNvSpPr>
          <p:nvPr/>
        </p:nvSpPr>
        <p:spPr>
          <a:xfrm>
            <a:off x="457200" y="6552988"/>
            <a:ext cx="2593731" cy="2086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Community Meeting March 10, 2022</a:t>
            </a:r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C01BA496-A4F8-4698-BFB6-C01E72E028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54" b="10456"/>
          <a:stretch/>
        </p:blipFill>
        <p:spPr>
          <a:xfrm>
            <a:off x="10621892" y="6553712"/>
            <a:ext cx="1405053" cy="19351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B54FBFCE-2469-4519-9AF2-6DC2BF199EF4}"/>
              </a:ext>
            </a:extLst>
          </p:cNvPr>
          <p:cNvGrpSpPr/>
          <p:nvPr/>
        </p:nvGrpSpPr>
        <p:grpSpPr>
          <a:xfrm>
            <a:off x="0" y="1"/>
            <a:ext cx="12192000" cy="914400"/>
            <a:chOff x="0" y="1"/>
            <a:chExt cx="12192000" cy="143078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C37FF5A-AE5B-40AC-9BAF-89992263B970}"/>
                </a:ext>
              </a:extLst>
            </p:cNvPr>
            <p:cNvGrpSpPr/>
            <p:nvPr/>
          </p:nvGrpSpPr>
          <p:grpSpPr>
            <a:xfrm>
              <a:off x="0" y="1"/>
              <a:ext cx="12192000" cy="1430783"/>
              <a:chOff x="0" y="1"/>
              <a:chExt cx="12192000" cy="1430783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645B18B-2A26-4E81-B2BD-AB20180021C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429304"/>
              </a:xfrm>
              <a:prstGeom prst="rect">
                <a:avLst/>
              </a:prstGeom>
              <a:solidFill>
                <a:srgbClr val="1041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BDC9B3AF-2FA0-4DC3-B1F0-CEEEB99872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1430784"/>
                <a:ext cx="12192000" cy="0"/>
              </a:xfrm>
              <a:prstGeom prst="line">
                <a:avLst/>
              </a:prstGeom>
              <a:ln w="76200">
                <a:solidFill>
                  <a:srgbClr val="97151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Subtitle 2">
              <a:extLst>
                <a:ext uri="{FF2B5EF4-FFF2-40B4-BE49-F238E27FC236}">
                  <a16:creationId xmlns:a16="http://schemas.microsoft.com/office/drawing/2014/main" id="{54820839-1DFA-46D2-B2A2-1DBDACA4ED55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286156"/>
              <a:ext cx="9144000" cy="59036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4000" dirty="0">
                  <a:solidFill>
                    <a:schemeClr val="bg1"/>
                  </a:solidFill>
                </a:rPr>
                <a:t>Site Evaluation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4B7466F-62D4-44A9-B34C-9C8CF5119306}"/>
              </a:ext>
            </a:extLst>
          </p:cNvPr>
          <p:cNvSpPr txBox="1"/>
          <p:nvPr/>
        </p:nvSpPr>
        <p:spPr>
          <a:xfrm>
            <a:off x="5671226" y="1335024"/>
            <a:ext cx="606357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Overall Site Characteristics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13.44 Acres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Grade Drops from North to South 44 Feet (3% Slope)</a:t>
            </a:r>
          </a:p>
        </p:txBody>
      </p:sp>
      <p:pic>
        <p:nvPicPr>
          <p:cNvPr id="7" name="Picture 6" descr="A picture containing grass, sky, outdoor, tree&#10;&#10;Description automatically generated">
            <a:extLst>
              <a:ext uri="{FF2B5EF4-FFF2-40B4-BE49-F238E27FC236}">
                <a16:creationId xmlns:a16="http://schemas.microsoft.com/office/drawing/2014/main" id="{5D2A95C8-C1BC-4712-B272-4FAC8B5040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417" y="3631464"/>
            <a:ext cx="5820383" cy="16263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8FE095-9824-47C6-80FA-C5A1F0A8AE51}"/>
              </a:ext>
            </a:extLst>
          </p:cNvPr>
          <p:cNvSpPr txBox="1"/>
          <p:nvPr/>
        </p:nvSpPr>
        <p:spPr>
          <a:xfrm>
            <a:off x="5914417" y="5350213"/>
            <a:ext cx="5820383" cy="379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Looking North Along East Property Line</a:t>
            </a:r>
          </a:p>
        </p:txBody>
      </p:sp>
      <p:pic>
        <p:nvPicPr>
          <p:cNvPr id="5" name="Picture 4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A5042BBD-17A8-47DB-8CDA-3A62FAABD7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05840"/>
            <a:ext cx="3697292" cy="5486400"/>
          </a:xfrm>
          <a:prstGeom prst="rect">
            <a:avLst/>
          </a:prstGeom>
        </p:spPr>
      </p:pic>
      <p:sp>
        <p:nvSpPr>
          <p:cNvPr id="10" name="Star: 5 Points 9">
            <a:extLst>
              <a:ext uri="{FF2B5EF4-FFF2-40B4-BE49-F238E27FC236}">
                <a16:creationId xmlns:a16="http://schemas.microsoft.com/office/drawing/2014/main" id="{F611F264-DDCE-45AA-B69D-CF1A2CE07DA8}"/>
              </a:ext>
            </a:extLst>
          </p:cNvPr>
          <p:cNvSpPr/>
          <p:nvPr/>
        </p:nvSpPr>
        <p:spPr>
          <a:xfrm>
            <a:off x="2150203" y="5109367"/>
            <a:ext cx="311285" cy="35603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D7EA9C7B-B369-4423-869C-2BD151E20B43}"/>
              </a:ext>
            </a:extLst>
          </p:cNvPr>
          <p:cNvSpPr/>
          <p:nvPr/>
        </p:nvSpPr>
        <p:spPr>
          <a:xfrm rot="830956">
            <a:off x="2305846" y="4649996"/>
            <a:ext cx="311285" cy="35603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416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7780584-DDD8-4AB5-9898-A75F32C05BA1}"/>
              </a:ext>
            </a:extLst>
          </p:cNvPr>
          <p:cNvCxnSpPr>
            <a:cxnSpLocks/>
          </p:cNvCxnSpPr>
          <p:nvPr/>
        </p:nvCxnSpPr>
        <p:spPr>
          <a:xfrm>
            <a:off x="0" y="6443415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btitle 2">
            <a:extLst>
              <a:ext uri="{FF2B5EF4-FFF2-40B4-BE49-F238E27FC236}">
                <a16:creationId xmlns:a16="http://schemas.microsoft.com/office/drawing/2014/main" id="{DD05664D-3A36-42D9-8FA0-6A796F457368}"/>
              </a:ext>
            </a:extLst>
          </p:cNvPr>
          <p:cNvSpPr txBox="1">
            <a:spLocks/>
          </p:cNvSpPr>
          <p:nvPr/>
        </p:nvSpPr>
        <p:spPr>
          <a:xfrm>
            <a:off x="457200" y="6552988"/>
            <a:ext cx="2593731" cy="2086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Community Meeting March 10, 2022</a:t>
            </a:r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C01BA496-A4F8-4698-BFB6-C01E72E028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54" b="10456"/>
          <a:stretch/>
        </p:blipFill>
        <p:spPr>
          <a:xfrm>
            <a:off x="10621892" y="6553712"/>
            <a:ext cx="1405053" cy="19351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B54FBFCE-2469-4519-9AF2-6DC2BF199EF4}"/>
              </a:ext>
            </a:extLst>
          </p:cNvPr>
          <p:cNvGrpSpPr/>
          <p:nvPr/>
        </p:nvGrpSpPr>
        <p:grpSpPr>
          <a:xfrm>
            <a:off x="0" y="1"/>
            <a:ext cx="12192000" cy="914400"/>
            <a:chOff x="0" y="1"/>
            <a:chExt cx="12192000" cy="143078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C37FF5A-AE5B-40AC-9BAF-89992263B970}"/>
                </a:ext>
              </a:extLst>
            </p:cNvPr>
            <p:cNvGrpSpPr/>
            <p:nvPr/>
          </p:nvGrpSpPr>
          <p:grpSpPr>
            <a:xfrm>
              <a:off x="0" y="1"/>
              <a:ext cx="12192000" cy="1430783"/>
              <a:chOff x="0" y="1"/>
              <a:chExt cx="12192000" cy="1430783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645B18B-2A26-4E81-B2BD-AB20180021C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429304"/>
              </a:xfrm>
              <a:prstGeom prst="rect">
                <a:avLst/>
              </a:prstGeom>
              <a:solidFill>
                <a:srgbClr val="1041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BDC9B3AF-2FA0-4DC3-B1F0-CEEEB99872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1430784"/>
                <a:ext cx="12192000" cy="0"/>
              </a:xfrm>
              <a:prstGeom prst="line">
                <a:avLst/>
              </a:prstGeom>
              <a:ln w="76200">
                <a:solidFill>
                  <a:srgbClr val="97151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Subtitle 2">
              <a:extLst>
                <a:ext uri="{FF2B5EF4-FFF2-40B4-BE49-F238E27FC236}">
                  <a16:creationId xmlns:a16="http://schemas.microsoft.com/office/drawing/2014/main" id="{54820839-1DFA-46D2-B2A2-1DBDACA4ED55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286156"/>
              <a:ext cx="9144000" cy="59036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4000" dirty="0">
                  <a:solidFill>
                    <a:schemeClr val="bg1"/>
                  </a:solidFill>
                </a:rPr>
                <a:t>Site Evaluation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4B7466F-62D4-44A9-B34C-9C8CF5119306}"/>
              </a:ext>
            </a:extLst>
          </p:cNvPr>
          <p:cNvSpPr txBox="1"/>
          <p:nvPr/>
        </p:nvSpPr>
        <p:spPr>
          <a:xfrm>
            <a:off x="5671226" y="1335024"/>
            <a:ext cx="606357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Property Setbacks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25 Feet from Front Property 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25 Feet from Side Property 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35 Feet from Rear Property Line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C10F53BF-AEC1-44D0-B1DF-55E6659BF0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05840"/>
            <a:ext cx="3697292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631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7780584-DDD8-4AB5-9898-A75F32C05BA1}"/>
              </a:ext>
            </a:extLst>
          </p:cNvPr>
          <p:cNvCxnSpPr>
            <a:cxnSpLocks/>
          </p:cNvCxnSpPr>
          <p:nvPr/>
        </p:nvCxnSpPr>
        <p:spPr>
          <a:xfrm>
            <a:off x="0" y="6443415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btitle 2">
            <a:extLst>
              <a:ext uri="{FF2B5EF4-FFF2-40B4-BE49-F238E27FC236}">
                <a16:creationId xmlns:a16="http://schemas.microsoft.com/office/drawing/2014/main" id="{DD05664D-3A36-42D9-8FA0-6A796F457368}"/>
              </a:ext>
            </a:extLst>
          </p:cNvPr>
          <p:cNvSpPr txBox="1">
            <a:spLocks/>
          </p:cNvSpPr>
          <p:nvPr/>
        </p:nvSpPr>
        <p:spPr>
          <a:xfrm>
            <a:off x="457200" y="6552988"/>
            <a:ext cx="2593731" cy="2086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Community Meeting March 10, 2022</a:t>
            </a:r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C01BA496-A4F8-4698-BFB6-C01E72E028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54" b="10456"/>
          <a:stretch/>
        </p:blipFill>
        <p:spPr>
          <a:xfrm>
            <a:off x="10621892" y="6553712"/>
            <a:ext cx="1405053" cy="19351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B54FBFCE-2469-4519-9AF2-6DC2BF199EF4}"/>
              </a:ext>
            </a:extLst>
          </p:cNvPr>
          <p:cNvGrpSpPr/>
          <p:nvPr/>
        </p:nvGrpSpPr>
        <p:grpSpPr>
          <a:xfrm>
            <a:off x="0" y="1"/>
            <a:ext cx="12192000" cy="914400"/>
            <a:chOff x="0" y="1"/>
            <a:chExt cx="12192000" cy="143078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C37FF5A-AE5B-40AC-9BAF-89992263B970}"/>
                </a:ext>
              </a:extLst>
            </p:cNvPr>
            <p:cNvGrpSpPr/>
            <p:nvPr/>
          </p:nvGrpSpPr>
          <p:grpSpPr>
            <a:xfrm>
              <a:off x="0" y="1"/>
              <a:ext cx="12192000" cy="1430783"/>
              <a:chOff x="0" y="1"/>
              <a:chExt cx="12192000" cy="1430783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645B18B-2A26-4E81-B2BD-AB20180021C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429304"/>
              </a:xfrm>
              <a:prstGeom prst="rect">
                <a:avLst/>
              </a:prstGeom>
              <a:solidFill>
                <a:srgbClr val="1041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BDC9B3AF-2FA0-4DC3-B1F0-CEEEB99872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1430784"/>
                <a:ext cx="12192000" cy="0"/>
              </a:xfrm>
              <a:prstGeom prst="line">
                <a:avLst/>
              </a:prstGeom>
              <a:ln w="76200">
                <a:solidFill>
                  <a:srgbClr val="97151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Subtitle 2">
              <a:extLst>
                <a:ext uri="{FF2B5EF4-FFF2-40B4-BE49-F238E27FC236}">
                  <a16:creationId xmlns:a16="http://schemas.microsoft.com/office/drawing/2014/main" id="{54820839-1DFA-46D2-B2A2-1DBDACA4ED55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286156"/>
              <a:ext cx="9144000" cy="59036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4000" dirty="0">
                  <a:solidFill>
                    <a:schemeClr val="bg1"/>
                  </a:solidFill>
                </a:rPr>
                <a:t>Site Evaluation </a:t>
              </a:r>
              <a:r>
                <a:rPr lang="en-US" sz="1800" dirty="0">
                  <a:solidFill>
                    <a:schemeClr val="bg1"/>
                  </a:solidFill>
                </a:rPr>
                <a:t>Based on previous preliminary evaluation by GTA 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4B7466F-62D4-44A9-B34C-9C8CF5119306}"/>
              </a:ext>
            </a:extLst>
          </p:cNvPr>
          <p:cNvSpPr txBox="1"/>
          <p:nvPr/>
        </p:nvSpPr>
        <p:spPr>
          <a:xfrm>
            <a:off x="5671226" y="1335024"/>
            <a:ext cx="60635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Environmental - Streams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2 Intermittent Streams Identified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1 Perennial Stream Identified</a:t>
            </a:r>
          </a:p>
        </p:txBody>
      </p:sp>
      <p:pic>
        <p:nvPicPr>
          <p:cNvPr id="9" name="Picture 8" descr="A picture containing outdoor, nature, plant&#10;&#10;Description automatically generated">
            <a:extLst>
              <a:ext uri="{FF2B5EF4-FFF2-40B4-BE49-F238E27FC236}">
                <a16:creationId xmlns:a16="http://schemas.microsoft.com/office/drawing/2014/main" id="{04A76379-E9B9-401F-9DC1-8460702777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516" y="3129295"/>
            <a:ext cx="2380034" cy="1785026"/>
          </a:xfrm>
          <a:prstGeom prst="rect">
            <a:avLst/>
          </a:prstGeom>
        </p:spPr>
      </p:pic>
      <p:pic>
        <p:nvPicPr>
          <p:cNvPr id="11" name="Picture 10" descr="A picture containing tree, outdoor, plant, forest&#10;&#10;Description automatically generated">
            <a:extLst>
              <a:ext uri="{FF2B5EF4-FFF2-40B4-BE49-F238E27FC236}">
                <a16:creationId xmlns:a16="http://schemas.microsoft.com/office/drawing/2014/main" id="{60931364-56B3-4F17-94EF-1D83D635EA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150" y="3113275"/>
            <a:ext cx="2358674" cy="176900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1C71EF7-F1C6-4A91-91D9-64CA699BAF7F}"/>
              </a:ext>
            </a:extLst>
          </p:cNvPr>
          <p:cNvSpPr txBox="1"/>
          <p:nvPr/>
        </p:nvSpPr>
        <p:spPr>
          <a:xfrm>
            <a:off x="5754117" y="5073134"/>
            <a:ext cx="5570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Intermittent Stream at W. Bel Air Avenue – Looking South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EB186ABF-EA6E-429C-810E-585D521139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05840"/>
            <a:ext cx="3697292" cy="5486400"/>
          </a:xfrm>
          <a:prstGeom prst="rect">
            <a:avLst/>
          </a:prstGeom>
        </p:spPr>
      </p:pic>
      <p:sp>
        <p:nvSpPr>
          <p:cNvPr id="7" name="Star: 5 Points 6">
            <a:extLst>
              <a:ext uri="{FF2B5EF4-FFF2-40B4-BE49-F238E27FC236}">
                <a16:creationId xmlns:a16="http://schemas.microsoft.com/office/drawing/2014/main" id="{C13A69E1-0EAD-42E3-BFD2-C4996E37F4C7}"/>
              </a:ext>
            </a:extLst>
          </p:cNvPr>
          <p:cNvSpPr/>
          <p:nvPr/>
        </p:nvSpPr>
        <p:spPr>
          <a:xfrm>
            <a:off x="2150204" y="1099230"/>
            <a:ext cx="223736" cy="23579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9E70AA46-F657-421E-BBEF-C687BDD6D02B}"/>
              </a:ext>
            </a:extLst>
          </p:cNvPr>
          <p:cNvSpPr/>
          <p:nvPr/>
        </p:nvSpPr>
        <p:spPr>
          <a:xfrm>
            <a:off x="2150204" y="1449422"/>
            <a:ext cx="155642" cy="1536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4581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2118</TotalTime>
  <Words>631</Words>
  <Application>Microsoft Office PowerPoint</Application>
  <PresentationFormat>Widescreen</PresentationFormat>
  <Paragraphs>136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Phan, Joe</dc:creator>
  <cp:lastModifiedBy>Grant, Bradley</cp:lastModifiedBy>
  <cp:revision>59</cp:revision>
  <cp:lastPrinted>2022-03-08T15:14:51Z</cp:lastPrinted>
  <dcterms:created xsi:type="dcterms:W3CDTF">2021-10-01T13:48:30Z</dcterms:created>
  <dcterms:modified xsi:type="dcterms:W3CDTF">2022-03-10T16:30:47Z</dcterms:modified>
</cp:coreProperties>
</file>